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5" r:id="rId9"/>
    <p:sldId id="264" r:id="rId10"/>
    <p:sldId id="263" r:id="rId11"/>
    <p:sldId id="273" r:id="rId12"/>
    <p:sldId id="262" r:id="rId13"/>
    <p:sldId id="269" r:id="rId14"/>
    <p:sldId id="270" r:id="rId15"/>
    <p:sldId id="268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18"/>
    <p:restoredTop sz="96296"/>
  </p:normalViewPr>
  <p:slideViewPr>
    <p:cSldViewPr snapToGrid="0" snapToObjects="1">
      <p:cViewPr>
        <p:scale>
          <a:sx n="111" d="100"/>
          <a:sy n="111" d="100"/>
        </p:scale>
        <p:origin x="106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BA6A1-2EE5-46D6-9147-272799178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33DAE-5798-924E-C7D7-ED2031C4C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4ABBF-4E1E-329B-D6F6-EBE138A6B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2B346-76A9-9640-A146-B4B09C3387E8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20594-42E8-528B-2658-2A3E8A646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ED00F-E4D7-F228-71E3-0018A205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69D-1109-BE4D-85FB-CED415EE6D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939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2647-7CAA-1E34-C44D-0E7EE781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E8BEE1-4DC4-6464-9EA9-B423FECE9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63937-8285-7263-A292-E8FDE124D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2B346-76A9-9640-A146-B4B09C3387E8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71FB8-2720-0AD3-F879-FC7878EA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E86C8-D374-1575-007C-6BAE6AF80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69D-1109-BE4D-85FB-CED415EE6D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584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4C9CA8-74CB-A83A-24C8-2042C2233F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EB7F81-A4FE-8A59-FD55-ADED14124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F66AF-2644-ECAC-63DB-ACA6E2F71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2B346-76A9-9640-A146-B4B09C3387E8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3EF41-AF5F-6086-8282-B6BEDD523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585A3-63E5-26C0-E9BD-BB731F00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69D-1109-BE4D-85FB-CED415EE6D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949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D6FA4-6664-7FB3-DA41-0A1CA7F44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B6159-2EBA-7AEC-7778-AC39102E6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47A42-4708-8D49-46F8-B062D0953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2B346-76A9-9640-A146-B4B09C3387E8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157A0-54BF-2B50-EF24-DBC49C6C2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BBC9D-A5EE-E0E7-7FCC-E0048DD8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69D-1109-BE4D-85FB-CED415EE6D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501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E0CD-EBC0-1390-822E-BECF3352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64EE5-7307-26BF-DFF5-9CBFEF132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3B376-559D-FB42-5343-3B5431467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2B346-76A9-9640-A146-B4B09C3387E8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8D73C-30F8-ADB1-0E84-43286CB6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94D19-8123-A0A6-698C-9D0A15FE6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69D-1109-BE4D-85FB-CED415EE6D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556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8584-766B-B582-605B-5AE1D86B1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65664-3AB6-0388-E0E7-8FDB963363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B202D9-3F8A-E1FB-CCAC-A5784D892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91D09-F95B-1C3B-2F4B-E7BFE688C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2B346-76A9-9640-A146-B4B09C3387E8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CCA16-0E17-C432-AF7E-F8C3C1E5B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A311E-BD36-D770-A7E7-FE2E334AE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69D-1109-BE4D-85FB-CED415EE6D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276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6B91-E465-0A63-069A-1F48379D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7D70E-84EF-8F40-81BF-923F8ACBF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5B4E6-1749-5FC5-CAFC-F8845121EF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5CCA83-9631-F858-B8B7-432B1929FB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EE66B-177E-C353-B301-9ABB6D3F6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FC6D63-14F1-E3B3-9280-9FE27C9B8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2B346-76A9-9640-A146-B4B09C3387E8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298A8-110C-81E2-5B24-6A805803C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692DFE-4498-99FF-4D07-CE0D9C6E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69D-1109-BE4D-85FB-CED415EE6D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06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728E6-D5FF-0312-C834-90761785D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1EB4D-F147-8B67-6FA2-76FADC8E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2B346-76A9-9640-A146-B4B09C3387E8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601EB0-45D0-5184-FE36-E3E0CC7F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165A7-DCEB-3A91-3384-49EDBF01D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69D-1109-BE4D-85FB-CED415EE6D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927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8C2639-BC5D-223B-AA2F-6993586AC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2B346-76A9-9640-A146-B4B09C3387E8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09C49C-70CE-61BA-9E1B-4B192668F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01A79-57D9-A984-BBFD-F156EDC6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69D-1109-BE4D-85FB-CED415EE6D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89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DD7CC-486A-F168-32A9-A95FBC715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26AB2-E5B7-8A5A-7752-451E826E8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4CCCC-ACDB-3B16-6F31-F41117061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358F2-58F1-344E-651E-620B7A54D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2B346-76A9-9640-A146-B4B09C3387E8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C3449-DF5C-8B86-1385-BD5D03468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643C6-8E11-88B0-51A2-7AD915003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69D-1109-BE4D-85FB-CED415EE6D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437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F68D-506D-E408-D725-EE33E9159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F11097-7F7E-91F6-70BA-4582EE51BB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75361-B27F-9503-492E-98C36CE6F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70994-A4FA-BD5D-1355-863D1361E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2B346-76A9-9640-A146-B4B09C3387E8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48D05-F914-F486-AA60-C7CA2A8FF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23F07-3C84-4C63-71DB-E52D43E32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69D-1109-BE4D-85FB-CED415EE6D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018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C9B353-5040-0B88-C91A-71034F56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98ADF-80EA-AB7C-A2FB-7B86DEA8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3A067-9C6C-661B-B16D-D57CBEEBCB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2B346-76A9-9640-A146-B4B09C3387E8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238CC-76AC-C0DC-0A5B-CD06EC47C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81795-93F5-00C7-33B0-630321E03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1D69D-1109-BE4D-85FB-CED415EE6D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648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ruchi798/data-science-job-salaries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BB924-1547-9590-0B9F-9E13ECA633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science salary analysis</a:t>
            </a:r>
          </a:p>
        </p:txBody>
      </p:sp>
    </p:spTree>
    <p:extLst>
      <p:ext uri="{BB962C8B-B14F-4D97-AF65-F5344CB8AC3E}">
        <p14:creationId xmlns:p14="http://schemas.microsoft.com/office/powerpoint/2010/main" val="1435832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A7F5E9FE-1145-6128-70A4-8717CEBEC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499" y="202019"/>
            <a:ext cx="5735002" cy="46498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BE6ACB-7F0F-85B3-69A6-C9C233E9AB55}"/>
              </a:ext>
            </a:extLst>
          </p:cNvPr>
          <p:cNvSpPr txBox="1"/>
          <p:nvPr/>
        </p:nvSpPr>
        <p:spPr>
          <a:xfrm>
            <a:off x="372140" y="5571460"/>
            <a:ext cx="11504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Packed bubble chart depicting Number of full remote working employees for different company sizes. </a:t>
            </a:r>
          </a:p>
          <a:p>
            <a:r>
              <a:rPr lang="en-GB" dirty="0"/>
              <a:t>Small ( less than 50) and Medium (50 – 250 employees) companies had most of their employees working full time remote roles.</a:t>
            </a:r>
          </a:p>
        </p:txBody>
      </p:sp>
    </p:spTree>
    <p:extLst>
      <p:ext uri="{BB962C8B-B14F-4D97-AF65-F5344CB8AC3E}">
        <p14:creationId xmlns:p14="http://schemas.microsoft.com/office/powerpoint/2010/main" val="2107745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C903D70-96C5-A112-9250-5F3888B08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348" y="84083"/>
            <a:ext cx="6405303" cy="38708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A3CEEC-DF05-35C7-4FE2-7EBADC354989}"/>
              </a:ext>
            </a:extLst>
          </p:cNvPr>
          <p:cNvSpPr txBox="1"/>
          <p:nvPr/>
        </p:nvSpPr>
        <p:spPr>
          <a:xfrm>
            <a:off x="265415" y="4356243"/>
            <a:ext cx="116611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Line chart depicting Average salary change over year for job categories. Y – axis represents Average salary in Dollars, </a:t>
            </a:r>
          </a:p>
          <a:p>
            <a:r>
              <a:rPr lang="en-GB" dirty="0"/>
              <a:t>X – axis represents Year with hue as job categories.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AI, NLP and Computer Vision : Dramatic spike in average salary over the years from 52k to 107k.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scientist : Gradual increase in salary over the years from 112kto 138k.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engineer : Average salary sky rockets  from 88k to 130k over the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analyst : Twofold increase in salary from 58k to 106k over the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Machine learning : Slender decrease in salary over the years from 118k to 107k.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2241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E555F900-1CC7-24F6-C9FF-8F6C2ABBC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27" y="128081"/>
            <a:ext cx="6707545" cy="44417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9F6FCB-280C-EBF0-4587-487F5CF15CFB}"/>
              </a:ext>
            </a:extLst>
          </p:cNvPr>
          <p:cNvSpPr txBox="1"/>
          <p:nvPr/>
        </p:nvSpPr>
        <p:spPr>
          <a:xfrm>
            <a:off x="162339" y="5327374"/>
            <a:ext cx="11867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Global map representing Highest pay in countries for Entry level Data science roles.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United states of America, Algeria and Iraq are the highest paying countries, whereas Vietnam, Kenya and Pakistan are the countries offering lowest pay.</a:t>
            </a:r>
          </a:p>
        </p:txBody>
      </p:sp>
    </p:spTree>
    <p:extLst>
      <p:ext uri="{BB962C8B-B14F-4D97-AF65-F5344CB8AC3E}">
        <p14:creationId xmlns:p14="http://schemas.microsoft.com/office/powerpoint/2010/main" val="282198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A8768448-8DA0-8313-5A14-EF3EE60D7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355" y="82056"/>
            <a:ext cx="7849290" cy="45805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1ED695-7EB6-7BF0-5EED-94E80952F81E}"/>
              </a:ext>
            </a:extLst>
          </p:cNvPr>
          <p:cNvSpPr txBox="1"/>
          <p:nvPr/>
        </p:nvSpPr>
        <p:spPr>
          <a:xfrm>
            <a:off x="357809" y="5247861"/>
            <a:ext cx="11529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Highest pay in countries for Mid level Data science roles.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United states of America (450,000), Canada (187,442) and Israel (119,059) are the highest paying countries.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Mexico (2,000), Iran (4,000) and  Pakistan (12,000) are the lowest paying countries.</a:t>
            </a:r>
          </a:p>
        </p:txBody>
      </p:sp>
    </p:spTree>
    <p:extLst>
      <p:ext uri="{BB962C8B-B14F-4D97-AF65-F5344CB8AC3E}">
        <p14:creationId xmlns:p14="http://schemas.microsoft.com/office/powerpoint/2010/main" val="3947542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9FC564-1BB4-19BA-4C03-6D915976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056" y="94999"/>
            <a:ext cx="7771887" cy="43876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904C1E-1D5E-7213-3769-CDA8206F64A7}"/>
              </a:ext>
            </a:extLst>
          </p:cNvPr>
          <p:cNvSpPr txBox="1"/>
          <p:nvPr/>
        </p:nvSpPr>
        <p:spPr>
          <a:xfrm>
            <a:off x="367747" y="4929809"/>
            <a:ext cx="10069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Highest pay in countries for Senior level Data science roles.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United states of America (412k), Japan (260K) and Canada (225k) are the highest paying countries.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Brazil (24k), Greece (48k) and Mexico (60k) are the lowest paying countries.</a:t>
            </a:r>
          </a:p>
        </p:txBody>
      </p:sp>
    </p:spTree>
    <p:extLst>
      <p:ext uri="{BB962C8B-B14F-4D97-AF65-F5344CB8AC3E}">
        <p14:creationId xmlns:p14="http://schemas.microsoft.com/office/powerpoint/2010/main" val="4158556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83E6B070-08E5-2F64-6933-C2E28BFA5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07" y="159490"/>
            <a:ext cx="7682585" cy="4588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65EA81-41B7-31CD-C9C2-FD67B081C271}"/>
              </a:ext>
            </a:extLst>
          </p:cNvPr>
          <p:cNvSpPr txBox="1"/>
          <p:nvPr/>
        </p:nvSpPr>
        <p:spPr>
          <a:xfrm>
            <a:off x="586409" y="5327374"/>
            <a:ext cx="11360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Highest pay in countries for Executive level Data science roles.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United states of America (600k) is highest paying country, where as India (80k) is the lowest paying country.</a:t>
            </a:r>
          </a:p>
        </p:txBody>
      </p:sp>
    </p:spTree>
    <p:extLst>
      <p:ext uri="{BB962C8B-B14F-4D97-AF65-F5344CB8AC3E}">
        <p14:creationId xmlns:p14="http://schemas.microsoft.com/office/powerpoint/2010/main" val="3652672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34564-2857-8A66-3AD5-C81EC23B1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8BBEF-3F43-1797-B08B-1A3C9D053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Large and small companies pay higher salaries for all experience levels.</a:t>
            </a:r>
          </a:p>
          <a:p>
            <a:pPr>
              <a:lnSpc>
                <a:spcPct val="150000"/>
              </a:lnSpc>
            </a:pPr>
            <a:r>
              <a:rPr lang="en-GB" dirty="0"/>
              <a:t>Remote working employees are high in small and medium companies and full remote working employees are paid the highest.</a:t>
            </a:r>
          </a:p>
          <a:p>
            <a:pPr>
              <a:lnSpc>
                <a:spcPct val="150000"/>
              </a:lnSpc>
            </a:pPr>
            <a:r>
              <a:rPr lang="en-GB" dirty="0"/>
              <a:t>The United states of America is the only country which offers highest pay for their respective experience levels.</a:t>
            </a:r>
          </a:p>
        </p:txBody>
      </p:sp>
    </p:spTree>
    <p:extLst>
      <p:ext uri="{BB962C8B-B14F-4D97-AF65-F5344CB8AC3E}">
        <p14:creationId xmlns:p14="http://schemas.microsoft.com/office/powerpoint/2010/main" val="3633548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D3EA51-7C28-9194-6762-0A57AE017F77}"/>
              </a:ext>
            </a:extLst>
          </p:cNvPr>
          <p:cNvSpPr txBox="1"/>
          <p:nvPr/>
        </p:nvSpPr>
        <p:spPr>
          <a:xfrm>
            <a:off x="925975" y="1169043"/>
            <a:ext cx="10752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/>
              </a:rPr>
              <a:t>https://www.kaggle.com/datasets/ruchi798/data-science-job-salaries</a:t>
            </a:r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Refer the above link for data and data dictionary.</a:t>
            </a:r>
          </a:p>
        </p:txBody>
      </p:sp>
    </p:spTree>
    <p:extLst>
      <p:ext uri="{BB962C8B-B14F-4D97-AF65-F5344CB8AC3E}">
        <p14:creationId xmlns:p14="http://schemas.microsoft.com/office/powerpoint/2010/main" val="263312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F1F1B-A821-9B2D-1991-4516FFE7C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E7BCD-D238-1BA5-F37A-263B81919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The data has 565 records and 11 fields and has been sourced from Kaggle. </a:t>
            </a:r>
          </a:p>
          <a:p>
            <a:pPr>
              <a:lnSpc>
                <a:spcPct val="150000"/>
              </a:lnSpc>
            </a:pPr>
            <a:r>
              <a:rPr lang="en-GB" dirty="0"/>
              <a:t>This project is done for educational purposes only.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0233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ABBF-6B81-5C6A-75C3-A49DD93A4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86910-C2CC-BB6C-1B42-74048BC97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238"/>
            <a:ext cx="10515600" cy="52433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This project is done to observe and gain insights of the ever evolving field of data science salaries by their roles, experience levels and their job roles.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This project is also aimed to have a brief understanding on number of remote working in different companies and their salaries.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Identify trends for change in data science field salaries over time.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Analyse and get insights on countries paying highest salary for different experience levels.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4634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0761-FCCE-70B5-D9B7-D7BD9513C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B0AE9-CAE7-A1B0-1BFB-75DF67A14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Data pre-processing is done using python, data manipulation and insights are generated using Tableau.</a:t>
            </a:r>
          </a:p>
        </p:txBody>
      </p:sp>
    </p:spTree>
    <p:extLst>
      <p:ext uri="{BB962C8B-B14F-4D97-AF65-F5344CB8AC3E}">
        <p14:creationId xmlns:p14="http://schemas.microsoft.com/office/powerpoint/2010/main" val="233260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3833A733-FB3A-82C5-934B-3FE032C17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089" y="1029487"/>
            <a:ext cx="6831105" cy="410057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DC120F4-411C-10A6-817B-C5F7E6840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3733"/>
          </a:xfrm>
        </p:spPr>
        <p:txBody>
          <a:bodyPr>
            <a:normAutofit fontScale="90000"/>
          </a:bodyPr>
          <a:lstStyle/>
          <a:p>
            <a:r>
              <a:rPr lang="en-GB" dirty="0"/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E23A3-B99F-649C-AD3E-E6BF2CE0769E}"/>
              </a:ext>
            </a:extLst>
          </p:cNvPr>
          <p:cNvSpPr txBox="1"/>
          <p:nvPr/>
        </p:nvSpPr>
        <p:spPr>
          <a:xfrm>
            <a:off x="301450" y="5388542"/>
            <a:ext cx="11485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Histogram representing distribution of salary for employees. Y – axis represents the Number of employees, X – axis represents Salary in Dollars. Majority employees were paid between 24k – 160k while a very small number of employees  were paid between 320k – 440k.</a:t>
            </a:r>
          </a:p>
        </p:txBody>
      </p:sp>
    </p:spTree>
    <p:extLst>
      <p:ext uri="{BB962C8B-B14F-4D97-AF65-F5344CB8AC3E}">
        <p14:creationId xmlns:p14="http://schemas.microsoft.com/office/powerpoint/2010/main" val="331906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1034FDC-2353-6740-FB15-45B0F708A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435" y="118404"/>
            <a:ext cx="6803129" cy="42513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602B13-2B19-300D-A201-EBCF00225E4F}"/>
              </a:ext>
            </a:extLst>
          </p:cNvPr>
          <p:cNvSpPr txBox="1"/>
          <p:nvPr/>
        </p:nvSpPr>
        <p:spPr>
          <a:xfrm>
            <a:off x="212689" y="4774702"/>
            <a:ext cx="117666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Bar chart portraying Average salaries for experience levels over different company size. Y – axis represents Average salary in Dollars, X – axis represents various experience levels and Legend represents different size companies.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Entry and Executive level : Employees were paid equal to or more than average salary only by large and small companies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Mid and Senior level : Employees were paid equal to or more than average salary only by large and medium companies. </a:t>
            </a:r>
          </a:p>
        </p:txBody>
      </p:sp>
    </p:spTree>
    <p:extLst>
      <p:ext uri="{BB962C8B-B14F-4D97-AF65-F5344CB8AC3E}">
        <p14:creationId xmlns:p14="http://schemas.microsoft.com/office/powerpoint/2010/main" val="167747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B897BF7F-19AE-1CE9-E542-E8D10AFEC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678" y="111193"/>
            <a:ext cx="5656644" cy="4019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7E5980-5456-EEA4-BC8C-4C7898DF84B1}"/>
              </a:ext>
            </a:extLst>
          </p:cNvPr>
          <p:cNvSpPr txBox="1"/>
          <p:nvPr/>
        </p:nvSpPr>
        <p:spPr>
          <a:xfrm>
            <a:off x="319489" y="4417763"/>
            <a:ext cx="116668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Bar chart portraying Median salaries for experience level over different size companies. Y – axis represents Median salary in Dollars, X – axis represents experience level over different company employee size.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Executive and Senior level : Employees were paid more than overall median salary. However, large and medium companies paid the highest.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Mid level : Employees were paid less than overall median salary. However, large and medium companies paid the highest.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Entry level : Employees were paid less than overall median salary. However, large and small companies paid the highest. </a:t>
            </a:r>
          </a:p>
        </p:txBody>
      </p:sp>
    </p:spTree>
    <p:extLst>
      <p:ext uri="{BB962C8B-B14F-4D97-AF65-F5344CB8AC3E}">
        <p14:creationId xmlns:p14="http://schemas.microsoft.com/office/powerpoint/2010/main" val="1963337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004A61F-D87A-4422-78A0-7465BDE2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408" y="99927"/>
            <a:ext cx="6463183" cy="3909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12C659-0843-3C74-ECF7-522C81E2F199}"/>
              </a:ext>
            </a:extLst>
          </p:cNvPr>
          <p:cNvSpPr txBox="1"/>
          <p:nvPr/>
        </p:nvSpPr>
        <p:spPr>
          <a:xfrm>
            <a:off x="147094" y="4331082"/>
            <a:ext cx="117329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Line chart depicting Median salary change over year for experience levels. Y – axis represents Median salary in Dollars, </a:t>
            </a:r>
          </a:p>
          <a:p>
            <a:r>
              <a:rPr lang="en-GB" dirty="0"/>
              <a:t>X – axis represents Year.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Executive level : Dramatic downfall in median salary over the years from 203k to 175k.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Senior level : Gradual increase in salary over the years from 119k to 138k.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Mid level : Slight increase in salary over the years from 76k to 81k.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Entry level : Negligible increase in salary from 50k to 52k over the years.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4813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49AAB5D-2A6B-D53F-CAFF-00398B7A8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231" y="210898"/>
            <a:ext cx="6661538" cy="43216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4A0636-962D-3F34-5566-F64CA34E73D1}"/>
              </a:ext>
            </a:extLst>
          </p:cNvPr>
          <p:cNvSpPr txBox="1"/>
          <p:nvPr/>
        </p:nvSpPr>
        <p:spPr>
          <a:xfrm>
            <a:off x="383512" y="4803113"/>
            <a:ext cx="11424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Bar chart depicts Average salary for remote work in different company employee size. Y - axis represents Average salary in dollars, X - axis represents Company employee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Small (less than 50 employees) company : Highest salary offered for full and partial remote roles.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Medium ( 50 – 200 employees)  and Large ( more than 250 employees) company : Highest salaries offered for full and no remote roles. However, salaries vary according to their company sizes.</a:t>
            </a:r>
          </a:p>
        </p:txBody>
      </p:sp>
    </p:spTree>
    <p:extLst>
      <p:ext uri="{BB962C8B-B14F-4D97-AF65-F5344CB8AC3E}">
        <p14:creationId xmlns:p14="http://schemas.microsoft.com/office/powerpoint/2010/main" val="2938680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941</Words>
  <Application>Microsoft Macintosh PowerPoint</Application>
  <PresentationFormat>Widescreen</PresentationFormat>
  <Paragraphs>57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Data science salary analysis</vt:lpstr>
      <vt:lpstr>Overview</vt:lpstr>
      <vt:lpstr>Objective</vt:lpstr>
      <vt:lpstr>Methodology 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salary analysis</dc:title>
  <dc:creator>Siddhanth Tirukovali</dc:creator>
  <cp:lastModifiedBy>Siddhanth Tirukovali</cp:lastModifiedBy>
  <cp:revision>6</cp:revision>
  <dcterms:created xsi:type="dcterms:W3CDTF">2022-07-06T12:09:58Z</dcterms:created>
  <dcterms:modified xsi:type="dcterms:W3CDTF">2022-07-13T17:25:31Z</dcterms:modified>
</cp:coreProperties>
</file>